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6" r:id="rId2"/>
    <p:sldId id="267" r:id="rId3"/>
    <p:sldId id="257" r:id="rId4"/>
    <p:sldId id="259" r:id="rId5"/>
    <p:sldId id="260" r:id="rId6"/>
    <p:sldId id="261" r:id="rId7"/>
    <p:sldId id="262" r:id="rId8"/>
    <p:sldId id="268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A4E98-23BC-4ABC-9E7F-E63B4994090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14B4F-1189-42E7-A3BC-62602BBC8F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48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6"/>
            <a:ext cx="5486082" cy="41148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27D500-C911-4E65-8A02-158A2938F0EC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3AFCE3-607F-4DFB-9D06-21B577A78CC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Pictures/1000000000000080000000800AF16865.jp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iles.school-collection.edu.ru/dlrstore/c7e12acb-61f6-4714-8385-0c892973055b/%5bINF_015%5d_%5bPD_01%5d.swf" TargetMode="Externa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&#1057;&#1091;&#1087;&#1077;&#1088;%20&#1092;&#1080;&#1079;&#1082;&#1091;&#1083;&#1100;&#1090;&#1084;&#1080;&#1085;&#1091;&#1090;&#1082;&#1072;.ex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6399360"/>
            <a:ext cx="9143640" cy="475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blipFill>
            <a:blip r:embed="rId3" r:link="rId4" cstate="print"/>
            <a:tile sx="100002" sy="100002" algn="tl"/>
          </a:blipFill>
          <a:ln w="19080">
            <a:solidFill>
              <a:srgbClr val="996633">
                <a:alpha val="53000"/>
              </a:srgbClr>
            </a:solidFill>
            <a:prstDash val="solid"/>
            <a:miter/>
          </a:ln>
        </p:spPr>
        <p:txBody>
          <a:bodyPr vert="horz" wrap="none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566640" y="1042919"/>
            <a:ext cx="8100720" cy="1469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6000" b="1" i="0" u="none" strike="noStrike" kern="1200" spc="0" dirty="0" smtClean="0">
                <a:ln>
                  <a:noFill/>
                </a:ln>
                <a:solidFill>
                  <a:srgbClr val="1F497D"/>
                </a:solidFill>
                <a:latin typeface="Calibri" pitchFamily="18"/>
                <a:ea typeface="DejaVu Sans" pitchFamily="2"/>
                <a:cs typeface="DejaVu Sans" pitchFamily="2"/>
              </a:rPr>
              <a:t>Тема урока: </a:t>
            </a:r>
            <a:r>
              <a:rPr lang="ru-RU" sz="6000" b="1" i="0" u="none" strike="noStrike" kern="1200" spc="0" dirty="0" smtClean="0">
                <a:ln>
                  <a:noFill/>
                </a:ln>
                <a:solidFill>
                  <a:srgbClr val="C00000"/>
                </a:solidFill>
                <a:latin typeface="Calibri" pitchFamily="18"/>
                <a:ea typeface="DejaVu Sans" pitchFamily="2"/>
                <a:cs typeface="DejaVu Sans" pitchFamily="2"/>
              </a:rPr>
              <a:t>Формирование </a:t>
            </a:r>
            <a:r>
              <a:rPr lang="ru-RU" sz="6000" b="1" i="0" u="none" strike="noStrike" kern="1200" spc="0" dirty="0">
                <a:ln>
                  <a:noFill/>
                </a:ln>
                <a:solidFill>
                  <a:srgbClr val="C00000"/>
                </a:solidFill>
                <a:latin typeface="Calibri" pitchFamily="18"/>
                <a:ea typeface="DejaVu Sans" pitchFamily="2"/>
                <a:cs typeface="DejaVu Sans" pitchFamily="2"/>
              </a:rPr>
              <a:t>изображения на экране монитора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642960" y="3643199"/>
            <a:ext cx="2857320" cy="2291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5357818" y="3643314"/>
            <a:ext cx="2666520" cy="1999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177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Цели урока: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16945" y="2726934"/>
            <a:ext cx="1821290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Понять: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0" y="3929066"/>
            <a:ext cx="2357422" cy="857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Нау</a:t>
            </a:r>
            <a:r>
              <a:rPr lang="ru-RU" sz="3200" b="1" dirty="0" smtClean="0">
                <a:solidFill>
                  <a:srgbClr val="C00000"/>
                </a:solidFill>
              </a:rPr>
              <a:t>читься </a:t>
            </a:r>
            <a:r>
              <a:rPr lang="ru-RU" sz="3200" b="1" dirty="0" smtClean="0">
                <a:solidFill>
                  <a:srgbClr val="C00000"/>
                </a:solidFill>
              </a:rPr>
              <a:t>: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7422" y="3929066"/>
            <a:ext cx="65008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вычислять количество цветов в палите и объем графического файла</a:t>
            </a:r>
            <a:r>
              <a:rPr lang="ru-RU" sz="2800" b="1" dirty="0" smtClean="0">
                <a:solidFill>
                  <a:srgbClr val="002060"/>
                </a:solidFill>
              </a:rPr>
              <a:t>. Работать с графическими примитивами.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241788" y="1556792"/>
            <a:ext cx="1571604" cy="857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Узнать: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14546" y="1556792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как устроен экран монитора?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2462" y="2573856"/>
            <a:ext cx="6357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как образуются цвета на экране</a:t>
            </a:r>
            <a:r>
              <a:rPr lang="ru-RU" sz="2800" b="1" dirty="0" smtClean="0">
                <a:solidFill>
                  <a:srgbClr val="002060"/>
                </a:solidFill>
              </a:rPr>
              <a:t>?</a:t>
            </a:r>
          </a:p>
          <a:p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6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2"/>
          <p:cNvSpPr>
            <a:spLocks/>
          </p:cNvSpPr>
          <p:nvPr/>
        </p:nvSpPr>
        <p:spPr bwMode="auto">
          <a:xfrm>
            <a:off x="1042988" y="188913"/>
            <a:ext cx="76438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600" b="1">
                <a:solidFill>
                  <a:schemeClr val="tx2"/>
                </a:solidFill>
                <a:latin typeface="Calibri" pitchFamily="34" charset="0"/>
              </a:rPr>
              <a:t>Пространственное разрешение монитора</a:t>
            </a:r>
          </a:p>
        </p:txBody>
      </p:sp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1116013" y="1160463"/>
            <a:ext cx="78486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200">
                <a:latin typeface="Calibri" pitchFamily="34" charset="0"/>
              </a:rPr>
              <a:t>Изображение на экране монитора формируется из отдельных точек - </a:t>
            </a:r>
            <a:r>
              <a:rPr lang="ru-RU" altLang="ru-RU" sz="2200" b="1">
                <a:latin typeface="Calibri" pitchFamily="34" charset="0"/>
              </a:rPr>
              <a:t>пикселей</a:t>
            </a:r>
            <a:r>
              <a:rPr lang="ru-RU" altLang="ru-RU" sz="2200">
                <a:latin typeface="Calibri" pitchFamily="34" charset="0"/>
              </a:rPr>
              <a:t>, образующих строки; всё изображение состоит из определённого количества таких строк. 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1152525" y="2492375"/>
            <a:ext cx="78486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30000"/>
              </a:spcBef>
            </a:pPr>
            <a:r>
              <a:rPr lang="ru-RU" altLang="ru-RU" sz="2200" b="1">
                <a:latin typeface="Calibri" pitchFamily="34" charset="0"/>
              </a:rPr>
              <a:t>Пространственное разрешение монитора</a:t>
            </a:r>
            <a:r>
              <a:rPr lang="ru-RU" altLang="ru-RU" sz="2200">
                <a:latin typeface="Calibri" pitchFamily="34" charset="0"/>
              </a:rPr>
              <a:t> - это количество пикселей, из которых складывается изображение на его экране.  Оно определяется как произведение количества строк изображения на количество точек в строке.  </a:t>
            </a:r>
          </a:p>
          <a:p>
            <a:pPr algn="just" eaLnBrk="1" hangingPunct="1">
              <a:spcBef>
                <a:spcPct val="30000"/>
              </a:spcBef>
            </a:pPr>
            <a:r>
              <a:rPr lang="ru-RU" altLang="ru-RU" sz="2200">
                <a:latin typeface="Calibri" pitchFamily="34" charset="0"/>
              </a:rPr>
              <a:t>Разрешение монитора </a:t>
            </a:r>
            <a:r>
              <a:rPr lang="ru-RU" altLang="ru-RU" sz="2200" b="1" i="1">
                <a:latin typeface="Calibri" pitchFamily="34" charset="0"/>
              </a:rPr>
              <a:t>1280</a:t>
            </a:r>
            <a:r>
              <a:rPr lang="ru-RU" altLang="ru-RU" sz="2200" b="1" i="1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200" b="1" i="1">
                <a:latin typeface="Calibri" pitchFamily="34" charset="0"/>
              </a:rPr>
              <a:t>1024</a:t>
            </a:r>
            <a:r>
              <a:rPr lang="ru-RU" altLang="ru-RU" sz="2200">
                <a:latin typeface="Calibri" pitchFamily="34" charset="0"/>
              </a:rPr>
              <a:t> означает, что изображение на его экране будет состоять из </a:t>
            </a:r>
            <a:r>
              <a:rPr lang="ru-RU" altLang="ru-RU" sz="2200" b="1" i="1">
                <a:latin typeface="Calibri" pitchFamily="34" charset="0"/>
              </a:rPr>
              <a:t>1024 строк</a:t>
            </a:r>
            <a:r>
              <a:rPr lang="ru-RU" altLang="ru-RU" sz="2200">
                <a:latin typeface="Calibri" pitchFamily="34" charset="0"/>
              </a:rPr>
              <a:t>, каждая из которых содержит </a:t>
            </a:r>
            <a:r>
              <a:rPr lang="ru-RU" altLang="ru-RU" sz="2200" b="1" i="1">
                <a:latin typeface="Calibri" pitchFamily="34" charset="0"/>
              </a:rPr>
              <a:t>1280 пикселей</a:t>
            </a:r>
            <a:r>
              <a:rPr lang="ru-RU" altLang="ru-RU" sz="2200">
                <a:latin typeface="Calibri" pitchFamily="34" charset="0"/>
              </a:rPr>
              <a:t>.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116013" y="1196975"/>
            <a:ext cx="7704137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200">
                <a:latin typeface="Calibri" pitchFamily="34" charset="0"/>
              </a:rPr>
              <a:t>Изображение высокого разрешения состоит из большого количества мелких точек и имеет хорошую чёткость. Изображение низкого разрешения состоит из меньшего количества более крупных точек и может быть недостаточно чётким.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857375" y="5786438"/>
            <a:ext cx="5761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i="1">
                <a:latin typeface="Calibri" pitchFamily="34" charset="0"/>
              </a:rPr>
              <a:t>Изображения высокого и низкого разрешения</a:t>
            </a:r>
          </a:p>
        </p:txBody>
      </p:sp>
      <p:pic>
        <p:nvPicPr>
          <p:cNvPr id="44041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295650"/>
            <a:ext cx="2449513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2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36925"/>
            <a:ext cx="230505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127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allAtOnce"/>
      <p:bldP spid="16388" grpId="0" build="allAtOnce"/>
      <p:bldP spid="163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2"/>
          <p:cNvSpPr>
            <a:spLocks/>
          </p:cNvSpPr>
          <p:nvPr/>
        </p:nvSpPr>
        <p:spPr bwMode="auto">
          <a:xfrm>
            <a:off x="1042988" y="188913"/>
            <a:ext cx="76438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600" b="1">
                <a:solidFill>
                  <a:schemeClr val="tx2"/>
                </a:solidFill>
                <a:latin typeface="Calibri" pitchFamily="34" charset="0"/>
              </a:rPr>
              <a:t>Компьютерное представление цвета</a:t>
            </a:r>
          </a:p>
        </p:txBody>
      </p:sp>
      <p:graphicFrame>
        <p:nvGraphicFramePr>
          <p:cNvPr id="34821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24300" y="2492375"/>
          <a:ext cx="22494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Объект упаковщика для оболочки" showAsIcon="1" r:id="rId3" imgW="2250000" imgH="685440" progId="Package">
                  <p:embed/>
                </p:oleObj>
              </mc:Choice>
              <mc:Fallback>
                <p:oleObj name="Объект упаковщика для оболочки" showAsIcon="1" r:id="rId3" imgW="2250000" imgH="68544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2492375"/>
                        <a:ext cx="2249488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1116013" y="1052513"/>
            <a:ext cx="78486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200">
                <a:latin typeface="Calibri" pitchFamily="34" charset="0"/>
              </a:rPr>
              <a:t>Человеческий глаз воспринимает каждый из многочисленных цветов и оттенков окружающего мира как сумму взятых в различных пропорциях трёх базовых цветов - красного, зелёного и синего.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1222375" y="1125538"/>
            <a:ext cx="79216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000">
                <a:latin typeface="Calibri" pitchFamily="34" charset="0"/>
              </a:rPr>
              <a:t>У первых цветных мониторов базовые цвета имели всего две градации яркости, т. е. каждый из трёх базовых цветов либо участвовал в образовании цвета пикселя (1), либо нет ( 0).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>
                <a:latin typeface="Calibri" pitchFamily="34" charset="0"/>
              </a:rPr>
              <a:t>Палитра таких мониторов состояла из восьми цветов. При этом каждый цвет можно было закодировать цепочкой из трёх нулей и единиц - трёхразрядным двоичным кодом.</a:t>
            </a:r>
          </a:p>
        </p:txBody>
      </p:sp>
      <p:graphicFrame>
        <p:nvGraphicFramePr>
          <p:cNvPr id="35003" name="Group 187"/>
          <p:cNvGraphicFramePr>
            <a:graphicFrameLocks noGrp="1"/>
          </p:cNvGraphicFramePr>
          <p:nvPr/>
        </p:nvGraphicFramePr>
        <p:xfrm>
          <a:off x="1116013" y="3141663"/>
          <a:ext cx="7704137" cy="3355972"/>
        </p:xfrm>
        <a:graphic>
          <a:graphicData uri="http://schemas.openxmlformats.org/drawingml/2006/table">
            <a:tbl>
              <a:tblPr/>
              <a:tblGrid>
                <a:gridCol w="1539875"/>
                <a:gridCol w="1541462"/>
                <a:gridCol w="1541463"/>
                <a:gridCol w="1541462"/>
                <a:gridCol w="1539875"/>
              </a:tblGrid>
              <a:tr h="335343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Яркость базовых цветов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Цвет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Код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35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Красный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Зелёный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Синий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6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чёрный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35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синий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35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зелёный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35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голубой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35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красный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366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пурпурный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35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жёлтый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35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белый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34890" name="Text Box 74"/>
          <p:cNvSpPr txBox="1">
            <a:spLocks noChangeArrowheads="1"/>
          </p:cNvSpPr>
          <p:nvPr/>
        </p:nvSpPr>
        <p:spPr bwMode="auto">
          <a:xfrm>
            <a:off x="971550" y="1916113"/>
            <a:ext cx="784860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000">
                <a:latin typeface="Calibri" pitchFamily="34" charset="0"/>
              </a:rPr>
              <a:t>Современные компьютеры обладают необычайно богатыми палитрами, количество цветов в которых зависит от того, сколько двоичных разрядов отводится для кодирования цвета пикселя.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 b="1" i="1">
                <a:latin typeface="Calibri" pitchFamily="34" charset="0"/>
              </a:rPr>
              <a:t>Глубина цвета</a:t>
            </a:r>
            <a:r>
              <a:rPr lang="ru-RU" altLang="ru-RU" sz="2000">
                <a:latin typeface="Calibri" pitchFamily="34" charset="0"/>
              </a:rPr>
              <a:t> - длина двоичного кода, который используется для кодирования цвета пикселя. Количество </a:t>
            </a:r>
            <a:r>
              <a:rPr lang="ru-RU" altLang="ru-RU" sz="20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sz="2000">
                <a:latin typeface="Calibri" pitchFamily="34" charset="0"/>
              </a:rPr>
              <a:t> цветов в палитре и глубина </a:t>
            </a:r>
            <a:r>
              <a:rPr lang="ru-RU" altLang="ru-RU" sz="2000" b="1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000">
                <a:latin typeface="Calibri" pitchFamily="34" charset="0"/>
              </a:rPr>
              <a:t> цвета связаны между собой соотношением: </a:t>
            </a:r>
            <a:r>
              <a:rPr lang="ru-RU" altLang="ru-RU" sz="2000" b="1" i="1">
                <a:latin typeface="Times New Roman" pitchFamily="18" charset="0"/>
                <a:cs typeface="Times New Roman" pitchFamily="18" charset="0"/>
              </a:rPr>
              <a:t>N = 2</a:t>
            </a:r>
            <a:r>
              <a:rPr lang="ru-RU" altLang="ru-RU" sz="2400" b="1" i="1" baseline="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000">
                <a:latin typeface="Calibri" pitchFamily="34" charset="0"/>
              </a:rPr>
              <a:t>.</a:t>
            </a:r>
          </a:p>
        </p:txBody>
      </p:sp>
      <p:graphicFrame>
        <p:nvGraphicFramePr>
          <p:cNvPr id="34891" name="Group 75"/>
          <p:cNvGraphicFramePr>
            <a:graphicFrameLocks noGrp="1"/>
          </p:cNvGraphicFramePr>
          <p:nvPr/>
        </p:nvGraphicFramePr>
        <p:xfrm>
          <a:off x="1258888" y="4581525"/>
          <a:ext cx="7561262" cy="1943100"/>
        </p:xfrm>
        <a:graphic>
          <a:graphicData uri="http://schemas.openxmlformats.org/drawingml/2006/table">
            <a:tbl>
              <a:tblPr/>
              <a:tblGrid>
                <a:gridCol w="2881312"/>
                <a:gridCol w="4679950"/>
              </a:tblGrid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Глубина цвета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Количество цветов в палитре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= 256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= 65 536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= 16 777 216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908" name="Object 9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79838" y="5084763"/>
          <a:ext cx="20335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Объект упаковщика для оболочки" showAsIcon="1" r:id="rId5" imgW="2034000" imgH="685440" progId="Package">
                  <p:embed/>
                </p:oleObj>
              </mc:Choice>
              <mc:Fallback>
                <p:oleObj name="Объект упаковщика для оболочки" showAsIcon="1" r:id="rId5" imgW="2034000" imgH="68544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084763"/>
                        <a:ext cx="2033587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9730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35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34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34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3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34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 build="allAtOnce"/>
      <p:bldP spid="3482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0" name="Line 14"/>
          <p:cNvSpPr>
            <a:spLocks noChangeShapeType="1"/>
          </p:cNvSpPr>
          <p:nvPr/>
        </p:nvSpPr>
        <p:spPr bwMode="auto">
          <a:xfrm flipV="1">
            <a:off x="4572000" y="5805488"/>
            <a:ext cx="0" cy="2873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Line 14"/>
          <p:cNvSpPr>
            <a:spLocks noChangeShapeType="1"/>
          </p:cNvSpPr>
          <p:nvPr/>
        </p:nvSpPr>
        <p:spPr bwMode="auto">
          <a:xfrm flipH="1" flipV="1">
            <a:off x="7308850" y="5805488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3635375" y="5373688"/>
            <a:ext cx="2052638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Видеопамять</a:t>
            </a: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6083300" y="5373688"/>
            <a:ext cx="22701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Видеопроцессор</a:t>
            </a:r>
          </a:p>
        </p:txBody>
      </p:sp>
      <p:sp>
        <p:nvSpPr>
          <p:cNvPr id="4" name="Line 14"/>
          <p:cNvSpPr>
            <a:spLocks noChangeShapeType="1"/>
          </p:cNvSpPr>
          <p:nvPr/>
        </p:nvSpPr>
        <p:spPr bwMode="auto">
          <a:xfrm flipV="1">
            <a:off x="4572000" y="4868863"/>
            <a:ext cx="1223963" cy="504825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 flipH="1" flipV="1">
            <a:off x="5795963" y="4868863"/>
            <a:ext cx="1152525" cy="5048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9702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1763713" y="4292600"/>
            <a:ext cx="1692275" cy="5762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>
                <a:solidFill>
                  <a:srgbClr val="FFFFFF"/>
                </a:solidFill>
                <a:cs typeface="Arial" charset="0"/>
              </a:rPr>
              <a:t>Монитор 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4859338" y="4292600"/>
            <a:ext cx="2305050" cy="5762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>
                <a:solidFill>
                  <a:srgbClr val="FFFFFF"/>
                </a:solidFill>
                <a:cs typeface="Arial" charset="0"/>
              </a:rPr>
              <a:t>Видеоадаптер</a:t>
            </a:r>
          </a:p>
        </p:txBody>
      </p:sp>
      <p:sp>
        <p:nvSpPr>
          <p:cNvPr id="2059" name="Заголовок 2"/>
          <p:cNvSpPr>
            <a:spLocks/>
          </p:cNvSpPr>
          <p:nvPr/>
        </p:nvSpPr>
        <p:spPr bwMode="auto">
          <a:xfrm>
            <a:off x="1042988" y="188913"/>
            <a:ext cx="76438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600" b="1">
                <a:solidFill>
                  <a:schemeClr val="tx2"/>
                </a:solidFill>
                <a:latin typeface="Calibri" pitchFamily="34" charset="0"/>
              </a:rPr>
              <a:t>Видеосистема персонального компьютера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116013" y="1052513"/>
            <a:ext cx="78486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200">
                <a:latin typeface="Calibri" pitchFamily="34" charset="0"/>
              </a:rPr>
              <a:t>Качество изображения на экране компьютера зависит как от пространственного разрешения монитора, так и от характеристик видеокарты (видеоадаптера), состоящей из видеопамяти и видеопроцессора.</a:t>
            </a:r>
          </a:p>
        </p:txBody>
      </p:sp>
      <p:graphicFrame>
        <p:nvGraphicFramePr>
          <p:cNvPr id="35844" name="Object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25888" y="2492375"/>
          <a:ext cx="1547812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Объект упаковщика для оболочки" showAsIcon="1" r:id="rId4" imgW="1548360" imgH="686880" progId="Package">
                  <p:embed/>
                </p:oleObj>
              </mc:Choice>
              <mc:Fallback>
                <p:oleObj name="Объект упаковщика для оболочки" showAsIcon="1" r:id="rId4" imgW="1548360" imgH="6868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5888" y="2492375"/>
                        <a:ext cx="1547812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9" name="Line 13"/>
          <p:cNvSpPr>
            <a:spLocks noChangeShapeType="1"/>
          </p:cNvSpPr>
          <p:nvPr/>
        </p:nvSpPr>
        <p:spPr bwMode="auto">
          <a:xfrm flipH="1" flipV="1">
            <a:off x="4211638" y="3789363"/>
            <a:ext cx="1079500" cy="5032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 flipV="1">
            <a:off x="3203575" y="3789363"/>
            <a:ext cx="1008063" cy="5032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627313" y="3357563"/>
            <a:ext cx="31686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Видеосистема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348038" y="6092825"/>
            <a:ext cx="2195512" cy="5762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rgbClr val="FFFFFF"/>
                </a:solidFill>
                <a:cs typeface="Arial" charset="0"/>
              </a:rPr>
              <a:t>Размер 256, 512 Мб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rgbClr val="FFFFFF"/>
                </a:solidFill>
                <a:cs typeface="Arial" charset="0"/>
              </a:rPr>
              <a:t>и более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940425" y="6092825"/>
            <a:ext cx="2447925" cy="5762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rgbClr val="FFFFFF"/>
                </a:solidFill>
                <a:cs typeface="Arial" charset="0"/>
              </a:rPr>
              <a:t>Частота обновления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rgbClr val="FFFFFF"/>
                </a:solidFill>
                <a:cs typeface="Arial" charset="0"/>
              </a:rPr>
              <a:t>экрана не менее 75 Гц</a:t>
            </a:r>
          </a:p>
        </p:txBody>
      </p:sp>
      <p:sp>
        <p:nvSpPr>
          <p:cNvPr id="35861" name="Text Box 4"/>
          <p:cNvSpPr txBox="1">
            <a:spLocks noChangeArrowheads="1"/>
          </p:cNvSpPr>
          <p:nvPr/>
        </p:nvSpPr>
        <p:spPr bwMode="auto">
          <a:xfrm>
            <a:off x="1116013" y="1125538"/>
            <a:ext cx="78486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200">
                <a:latin typeface="Calibri" pitchFamily="34" charset="0"/>
              </a:rPr>
              <a:t>Пространственное разрешение монитора, глубина цвета и частота обновления экрана - основные параметры, определяющие качество компьютерного изображения. В операционных системах предусмотрена возможность выбора необходимого пользователю и технически возможного графического режима</a:t>
            </a:r>
          </a:p>
        </p:txBody>
      </p:sp>
      <p:pic>
        <p:nvPicPr>
          <p:cNvPr id="50202" name="Рисунок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143250"/>
            <a:ext cx="6500813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3" name="Рисунок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5143500"/>
            <a:ext cx="5786437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9759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1000"/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0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0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 animBg="1"/>
      <p:bldP spid="29704" grpId="1" animBg="1"/>
      <p:bldP spid="3" grpId="0" animBg="1"/>
      <p:bldP spid="3" grpId="1" animBg="1"/>
      <p:bldP spid="29702" grpId="0" animBg="1"/>
      <p:bldP spid="29702" grpId="1" animBg="1"/>
      <p:bldP spid="29703" grpId="0" animBg="1"/>
      <p:bldP spid="29703" grpId="1" animBg="1"/>
      <p:bldP spid="35843" grpId="0" build="allAtOnce"/>
      <p:bldP spid="29705" grpId="0" animBg="1"/>
      <p:bldP spid="2970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/>
          </p:cNvSpPr>
          <p:nvPr/>
        </p:nvSpPr>
        <p:spPr bwMode="auto">
          <a:xfrm>
            <a:off x="1042988" y="188913"/>
            <a:ext cx="76438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600" b="1">
                <a:solidFill>
                  <a:schemeClr val="tx2"/>
                </a:solidFill>
                <a:latin typeface="Calibri" pitchFamily="34" charset="0"/>
              </a:rPr>
              <a:t>Задача</a:t>
            </a:r>
          </a:p>
        </p:txBody>
      </p:sp>
      <p:sp>
        <p:nvSpPr>
          <p:cNvPr id="35862" name="Text Box 5"/>
          <p:cNvSpPr txBox="1">
            <a:spLocks noChangeArrowheads="1"/>
          </p:cNvSpPr>
          <p:nvPr/>
        </p:nvSpPr>
        <p:spPr bwMode="auto">
          <a:xfrm>
            <a:off x="1143000" y="928688"/>
            <a:ext cx="7848600" cy="1108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Рассчитайте объём видеопамяти, необходимой для хранения графического изображения, занимающего весь экран монитора с разрешением 640 </a:t>
            </a:r>
            <a:r>
              <a:rPr lang="en-US" sz="2200" dirty="0">
                <a:latin typeface="+mn-lt"/>
                <a:sym typeface="Symbol"/>
              </a:rPr>
              <a:t></a:t>
            </a:r>
            <a:r>
              <a:rPr lang="ru-RU" sz="2200" dirty="0">
                <a:latin typeface="+mn-lt"/>
              </a:rPr>
              <a:t> 480 и палитрой из 65 536 цветов.</a:t>
            </a:r>
          </a:p>
        </p:txBody>
      </p:sp>
      <p:sp>
        <p:nvSpPr>
          <p:cNvPr id="35863" name="Text Box 5"/>
          <p:cNvSpPr txBox="1">
            <a:spLocks noChangeArrowheads="1"/>
          </p:cNvSpPr>
          <p:nvPr/>
        </p:nvSpPr>
        <p:spPr bwMode="auto">
          <a:xfrm>
            <a:off x="1214438" y="2286000"/>
            <a:ext cx="24288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200" i="1" u="sng">
                <a:latin typeface="Calibri" pitchFamily="34" charset="0"/>
              </a:rPr>
              <a:t>Решение:</a:t>
            </a:r>
            <a:endParaRPr lang="en-US" altLang="ru-RU" sz="2200">
              <a:latin typeface="Calibri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= 65 536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= 640 </a:t>
            </a:r>
            <a:r>
              <a:rPr lang="en-US" alt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480</a:t>
            </a:r>
            <a:endParaRPr lang="ru-RU" altLang="ru-RU" sz="2400" b="1" i="1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— ?</a:t>
            </a:r>
          </a:p>
        </p:txBody>
      </p:sp>
      <p:sp>
        <p:nvSpPr>
          <p:cNvPr id="35865" name="Text Box 5"/>
          <p:cNvSpPr txBox="1">
            <a:spLocks noChangeArrowheads="1"/>
          </p:cNvSpPr>
          <p:nvPr/>
        </p:nvSpPr>
        <p:spPr bwMode="auto">
          <a:xfrm>
            <a:off x="1071563" y="4214813"/>
            <a:ext cx="78486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65 536 = 2</a:t>
            </a:r>
            <a:r>
              <a:rPr lang="ru-RU" altLang="ru-RU" sz="2800" b="1" i="1" baseline="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= 16,  </a:t>
            </a:r>
            <a:endParaRPr lang="en-US" altLang="ru-RU" sz="24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10000"/>
              </a:spcBef>
            </a:pP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= 640 </a:t>
            </a:r>
            <a:r>
              <a:rPr lang="en-US" altLang="ru-RU" sz="24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480 </a:t>
            </a:r>
            <a:r>
              <a:rPr lang="en-US" altLang="ru-RU" sz="24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16  = 2</a:t>
            </a:r>
            <a:r>
              <a:rPr lang="ru-RU" altLang="ru-RU" sz="2400" baseline="3000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altLang="ru-RU" sz="24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altLang="ru-RU" sz="2400" baseline="30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400">
                <a:latin typeface="Calibri" pitchFamily="34" charset="0"/>
              </a:rPr>
              <a:t>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altLang="ru-RU" sz="2400" baseline="30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pPr eaLnBrk="1" hangingPunct="1">
              <a:spcBef>
                <a:spcPct val="10000"/>
              </a:spcBef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300 </a:t>
            </a:r>
            <a:r>
              <a:rPr lang="en-US" altLang="ru-RU" sz="24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altLang="ru-RU" sz="2400" baseline="3000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(битов) = 300 </a:t>
            </a:r>
            <a:r>
              <a:rPr lang="en-US" altLang="ru-RU" sz="24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altLang="ru-RU" sz="2400" baseline="3000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(байтов) = 600</a:t>
            </a:r>
            <a:r>
              <a:rPr lang="en-US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(Кбайт).</a:t>
            </a:r>
          </a:p>
        </p:txBody>
      </p:sp>
      <p:sp>
        <p:nvSpPr>
          <p:cNvPr id="35866" name="Text Box 5"/>
          <p:cNvSpPr txBox="1">
            <a:spLocks noChangeArrowheads="1"/>
          </p:cNvSpPr>
          <p:nvPr/>
        </p:nvSpPr>
        <p:spPr bwMode="auto">
          <a:xfrm>
            <a:off x="1214438" y="5786438"/>
            <a:ext cx="31686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200" i="1" u="sng">
                <a:latin typeface="Calibri" pitchFamily="34" charset="0"/>
              </a:rPr>
              <a:t>Ответ</a:t>
            </a:r>
            <a:r>
              <a:rPr lang="ru-RU" altLang="ru-RU" sz="2200">
                <a:latin typeface="Calibri" pitchFamily="34" charset="0"/>
              </a:rPr>
              <a:t>: 600 Кбайт.</a:t>
            </a:r>
          </a:p>
        </p:txBody>
      </p:sp>
      <p:sp>
        <p:nvSpPr>
          <p:cNvPr id="50200" name="Line 24"/>
          <p:cNvSpPr>
            <a:spLocks noChangeShapeType="1"/>
          </p:cNvSpPr>
          <p:nvPr/>
        </p:nvSpPr>
        <p:spPr bwMode="auto">
          <a:xfrm>
            <a:off x="3286125" y="2500313"/>
            <a:ext cx="9525" cy="157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201" name="Line 25"/>
          <p:cNvSpPr>
            <a:spLocks noChangeShapeType="1"/>
          </p:cNvSpPr>
          <p:nvPr/>
        </p:nvSpPr>
        <p:spPr bwMode="auto">
          <a:xfrm>
            <a:off x="1285875" y="3714750"/>
            <a:ext cx="2016125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500438" y="2786063"/>
            <a:ext cx="2357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i="1">
                <a:latin typeface="Times New Roman" pitchFamily="18" charset="0"/>
                <a:cs typeface="Times New Roman" pitchFamily="18" charset="0"/>
              </a:rPr>
              <a:t>N = 2</a:t>
            </a:r>
            <a:r>
              <a:rPr lang="ru-RU" altLang="ru-RU" sz="2800" b="1" i="1" baseline="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800" b="1" i="1">
                <a:latin typeface="Calibri" pitchFamily="34" charset="0"/>
              </a:rPr>
              <a:t>,  </a:t>
            </a:r>
          </a:p>
          <a:p>
            <a:pPr eaLnBrk="1" hangingPunct="1"/>
            <a:r>
              <a:rPr lang="ru-RU" altLang="ru-RU" sz="2800" b="1" i="1">
                <a:latin typeface="Times New Roman" pitchFamily="18" charset="0"/>
                <a:cs typeface="Times New Roman" pitchFamily="18" charset="0"/>
              </a:rPr>
              <a:t>I = K</a:t>
            </a:r>
            <a:r>
              <a:rPr lang="ru-RU" altLang="ru-RU" sz="2800" b="1" i="1">
                <a:latin typeface="Calibri" pitchFamily="34" charset="0"/>
              </a:rPr>
              <a:t> </a:t>
            </a:r>
            <a:r>
              <a:rPr lang="en-US" altLang="ru-RU" sz="2800">
                <a:latin typeface="Calibri" pitchFamily="34" charset="0"/>
                <a:sym typeface="Symbol" pitchFamily="18" charset="2"/>
              </a:rPr>
              <a:t></a:t>
            </a:r>
            <a:r>
              <a:rPr lang="ru-RU" altLang="ru-RU" sz="2800" b="1" i="1">
                <a:latin typeface="Calibri" pitchFamily="34" charset="0"/>
              </a:rPr>
              <a:t> </a:t>
            </a:r>
            <a:r>
              <a:rPr lang="ru-RU" altLang="ru-RU" sz="2800" b="1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altLang="ru-RU" sz="28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16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8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8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58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5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58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6" grpId="0"/>
      <p:bldP spid="50200" grpId="0" animBg="1"/>
      <p:bldP spid="50201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4000" b="1" dirty="0">
                <a:latin typeface="Calibri" pitchFamily="34" charset="0"/>
              </a:rPr>
              <a:t>Самое главное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611188" y="908050"/>
            <a:ext cx="8281987" cy="465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30000"/>
              </a:spcBef>
            </a:pPr>
            <a:r>
              <a:rPr lang="ru-RU" altLang="ru-RU" sz="2000">
                <a:latin typeface="Calibri" pitchFamily="34" charset="0"/>
              </a:rPr>
              <a:t>Изображение на экране монитора формируется из отдельных точек</a:t>
            </a:r>
            <a:r>
              <a:rPr lang="en-US" altLang="ru-RU" sz="2000">
                <a:latin typeface="Calibri" pitchFamily="34" charset="0"/>
              </a:rPr>
              <a:t> - </a:t>
            </a:r>
            <a:r>
              <a:rPr lang="ru-RU" altLang="ru-RU" sz="2000" b="1" i="1">
                <a:latin typeface="Calibri" pitchFamily="34" charset="0"/>
              </a:rPr>
              <a:t>пикселей. 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</a:pPr>
            <a:r>
              <a:rPr lang="ru-RU" altLang="ru-RU" sz="2000" b="1" i="1">
                <a:latin typeface="Calibri" pitchFamily="34" charset="0"/>
              </a:rPr>
              <a:t>Пространственное разрешение монитора</a:t>
            </a:r>
            <a:r>
              <a:rPr lang="en-US" altLang="ru-RU" sz="2000">
                <a:latin typeface="Calibri" pitchFamily="34" charset="0"/>
              </a:rPr>
              <a:t> - </a:t>
            </a:r>
            <a:r>
              <a:rPr lang="ru-RU" altLang="ru-RU" sz="2000">
                <a:latin typeface="Calibri" pitchFamily="34" charset="0"/>
              </a:rPr>
              <a:t>это количество</a:t>
            </a:r>
            <a:r>
              <a:rPr lang="en-US" altLang="ru-RU" sz="2000">
                <a:latin typeface="Calibri" pitchFamily="34" charset="0"/>
              </a:rPr>
              <a:t> </a:t>
            </a:r>
            <a:r>
              <a:rPr lang="ru-RU" altLang="ru-RU" sz="2000">
                <a:latin typeface="Calibri" pitchFamily="34" charset="0"/>
              </a:rPr>
              <a:t>пикселей, из которых складывается изображение.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</a:pPr>
            <a:r>
              <a:rPr lang="ru-RU" altLang="ru-RU" sz="2000">
                <a:latin typeface="Calibri" pitchFamily="34" charset="0"/>
              </a:rPr>
              <a:t>Каждый пиксель имеет определённый цвет, который получается</a:t>
            </a:r>
            <a:r>
              <a:rPr lang="en-US" altLang="ru-RU" sz="2000">
                <a:latin typeface="Calibri" pitchFamily="34" charset="0"/>
              </a:rPr>
              <a:t> </a:t>
            </a:r>
            <a:r>
              <a:rPr lang="ru-RU" altLang="ru-RU" sz="2000">
                <a:latin typeface="Calibri" pitchFamily="34" charset="0"/>
              </a:rPr>
              <a:t>комбинацией трёх базовых цветов </a:t>
            </a:r>
            <a:r>
              <a:rPr lang="en-US" altLang="ru-RU" sz="2000">
                <a:latin typeface="Calibri" pitchFamily="34" charset="0"/>
              </a:rPr>
              <a:t> - </a:t>
            </a:r>
            <a:r>
              <a:rPr lang="ru-RU" altLang="ru-RU" sz="2000">
                <a:latin typeface="Calibri" pitchFamily="34" charset="0"/>
              </a:rPr>
              <a:t>красного, зелёного и синего</a:t>
            </a:r>
            <a:r>
              <a:rPr lang="en-US" altLang="ru-RU" sz="2000">
                <a:latin typeface="Calibri" pitchFamily="34" charset="0"/>
              </a:rPr>
              <a:t> </a:t>
            </a:r>
            <a:r>
              <a:rPr lang="ru-RU" altLang="ru-RU" sz="2000">
                <a:latin typeface="Calibri" pitchFamily="34" charset="0"/>
              </a:rPr>
              <a:t>(</a:t>
            </a:r>
            <a:r>
              <a:rPr lang="ru-RU" altLang="ru-RU" sz="2000" b="1" i="1">
                <a:latin typeface="Calibri" pitchFamily="34" charset="0"/>
              </a:rPr>
              <a:t>цветовая модель RGB</a:t>
            </a:r>
            <a:r>
              <a:rPr lang="ru-RU" altLang="ru-RU" sz="2000">
                <a:latin typeface="Calibri" pitchFamily="34" charset="0"/>
              </a:rPr>
              <a:t>).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</a:pPr>
            <a:r>
              <a:rPr lang="ru-RU" altLang="ru-RU" sz="2000" b="1" i="1">
                <a:latin typeface="Calibri" pitchFamily="34" charset="0"/>
              </a:rPr>
              <a:t>Глубина цвета</a:t>
            </a:r>
            <a:r>
              <a:rPr lang="en-US" altLang="ru-RU" sz="2000" b="1" i="1">
                <a:latin typeface="Calibri" pitchFamily="34" charset="0"/>
              </a:rPr>
              <a:t> </a:t>
            </a:r>
            <a:r>
              <a:rPr lang="en-US" altLang="ru-RU" sz="2000">
                <a:latin typeface="Calibri" pitchFamily="34" charset="0"/>
              </a:rPr>
              <a:t>- </a:t>
            </a:r>
            <a:r>
              <a:rPr lang="ru-RU" altLang="ru-RU" sz="2000">
                <a:latin typeface="Calibri" pitchFamily="34" charset="0"/>
              </a:rPr>
              <a:t>длина двоичного кода, который используется</a:t>
            </a:r>
            <a:r>
              <a:rPr lang="en-US" altLang="ru-RU" sz="2000">
                <a:latin typeface="Calibri" pitchFamily="34" charset="0"/>
              </a:rPr>
              <a:t> </a:t>
            </a:r>
            <a:r>
              <a:rPr lang="ru-RU" altLang="ru-RU" sz="2000">
                <a:latin typeface="Calibri" pitchFamily="34" charset="0"/>
              </a:rPr>
              <a:t>для кодирования цвета пикселя. Количество цветов </a:t>
            </a: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sz="2000">
                <a:latin typeface="Calibri" pitchFamily="34" charset="0"/>
              </a:rPr>
              <a:t> в палитре и</a:t>
            </a:r>
            <a:r>
              <a:rPr lang="en-US" altLang="ru-RU" sz="2000">
                <a:latin typeface="Calibri" pitchFamily="34" charset="0"/>
              </a:rPr>
              <a:t> </a:t>
            </a:r>
            <a:r>
              <a:rPr lang="ru-RU" altLang="ru-RU" sz="2000">
                <a:latin typeface="Calibri" pitchFamily="34" charset="0"/>
              </a:rPr>
              <a:t>глубина </a:t>
            </a: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>
                <a:latin typeface="Calibri" pitchFamily="34" charset="0"/>
              </a:rPr>
              <a:t>цвета связаны между собой соотношением:  </a:t>
            </a: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N = 2</a:t>
            </a:r>
            <a:r>
              <a:rPr lang="ru-RU" altLang="ru-RU" sz="2800" b="1" i="1" baseline="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400" b="1" i="1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</a:pPr>
            <a:r>
              <a:rPr lang="ru-RU" altLang="ru-RU" sz="2000">
                <a:latin typeface="Calibri" pitchFamily="34" charset="0"/>
              </a:rPr>
              <a:t>Монитор и </a:t>
            </a:r>
            <a:r>
              <a:rPr lang="ru-RU" altLang="ru-RU" sz="2000" b="1" i="1">
                <a:latin typeface="Calibri" pitchFamily="34" charset="0"/>
              </a:rPr>
              <a:t>видеокарта (видеопамять</a:t>
            </a:r>
            <a:r>
              <a:rPr lang="ru-RU" altLang="ru-RU" sz="2000">
                <a:latin typeface="Calibri" pitchFamily="34" charset="0"/>
              </a:rPr>
              <a:t> + </a:t>
            </a:r>
            <a:r>
              <a:rPr lang="ru-RU" altLang="ru-RU" sz="2000" b="1" i="1">
                <a:latin typeface="Calibri" pitchFamily="34" charset="0"/>
              </a:rPr>
              <a:t>видеопроцессор)</a:t>
            </a:r>
            <a:r>
              <a:rPr lang="ru-RU" altLang="ru-RU" sz="2000">
                <a:latin typeface="Calibri" pitchFamily="34" charset="0"/>
              </a:rPr>
              <a:t> образуют видеосистему персонального компьютера.</a:t>
            </a:r>
          </a:p>
        </p:txBody>
      </p:sp>
    </p:spTree>
    <p:extLst>
      <p:ext uri="{BB962C8B-B14F-4D97-AF65-F5344CB8AC3E}">
        <p14:creationId xmlns:p14="http://schemas.microsoft.com/office/powerpoint/2010/main" val="124938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58888" y="1700213"/>
            <a:ext cx="6707187" cy="3273425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4400" smtClean="0">
                <a:hlinkClick r:id="rId2" action="ppaction://hlinkfile"/>
              </a:rPr>
              <a:t>ФИЗКУЛЬТМИНУТКА</a:t>
            </a:r>
            <a:endParaRPr lang="ru-RU" altLang="ru-RU" sz="4400" smtClean="0"/>
          </a:p>
        </p:txBody>
      </p:sp>
      <p:pic>
        <p:nvPicPr>
          <p:cNvPr id="12292" name="Picture 5" descr="C:\Users\Ольга\Pictures\Животные\2279884_22737786_1f40cb506d368ad3d1d64462164570ac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508500"/>
            <a:ext cx="150495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80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885384" cy="550579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dirty="0"/>
              <a:t>Домашнее </a:t>
            </a:r>
            <a:r>
              <a:rPr lang="ru-RU" sz="3600" b="1" dirty="0" smtClean="0"/>
              <a:t>задание:</a:t>
            </a:r>
            <a:endParaRPr lang="ru-RU" sz="3600" dirty="0"/>
          </a:p>
          <a:p>
            <a:pPr marL="45720" indent="0" algn="ctr">
              <a:buNone/>
            </a:pPr>
            <a:r>
              <a:rPr lang="ru-RU" sz="3600" b="1" dirty="0"/>
              <a:t>Обязательное задание:</a:t>
            </a:r>
          </a:p>
          <a:p>
            <a:pPr marL="45720" indent="0" algn="ctr">
              <a:buNone/>
            </a:pPr>
            <a:r>
              <a:rPr lang="ru-RU" sz="3600" dirty="0"/>
              <a:t>1) параграф 3.1,  вопросы и задания 1-7 к параграфу; №128-132, 143-145 РТ</a:t>
            </a:r>
          </a:p>
          <a:p>
            <a:pPr marL="45720" indent="0" algn="ctr">
              <a:buNone/>
            </a:pPr>
            <a:r>
              <a:rPr lang="ru-RU" sz="3600" b="1" dirty="0"/>
              <a:t>Доп. </a:t>
            </a:r>
            <a:r>
              <a:rPr lang="ru-RU" sz="3600" b="1" dirty="0"/>
              <a:t>з</a:t>
            </a:r>
            <a:r>
              <a:rPr lang="ru-RU" sz="3600" b="1" dirty="0" smtClean="0"/>
              <a:t>адание:</a:t>
            </a:r>
          </a:p>
          <a:p>
            <a:pPr marL="45720" indent="0" algn="ctr">
              <a:buNone/>
            </a:pPr>
            <a:r>
              <a:rPr lang="ru-RU" sz="3600" dirty="0" smtClean="0"/>
              <a:t> </a:t>
            </a:r>
            <a:r>
              <a:rPr lang="ru-RU" sz="3600" dirty="0"/>
              <a:t>подготовить сообщение на тему «Цветовая модель </a:t>
            </a:r>
            <a:r>
              <a:rPr lang="en-US" sz="3600" dirty="0"/>
              <a:t>CMYK</a:t>
            </a:r>
            <a:r>
              <a:rPr lang="ru-RU" sz="3600" dirty="0"/>
              <a:t>»</a:t>
            </a: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5668925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60</TotalTime>
  <Words>687</Words>
  <Application>Microsoft Office PowerPoint</Application>
  <PresentationFormat>Экран (4:3)</PresentationFormat>
  <Paragraphs>110</Paragraphs>
  <Slides>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Воздушный поток</vt:lpstr>
      <vt:lpstr>Объект упаковщика для оболочки</vt:lpstr>
      <vt:lpstr>Презентация PowerPoint</vt:lpstr>
      <vt:lpstr>Цели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5</cp:revision>
  <dcterms:created xsi:type="dcterms:W3CDTF">2017-06-15T06:25:51Z</dcterms:created>
  <dcterms:modified xsi:type="dcterms:W3CDTF">2017-06-15T07:26:07Z</dcterms:modified>
</cp:coreProperties>
</file>